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91" r:id="rId6"/>
    <p:sldId id="3564" r:id="rId7"/>
    <p:sldId id="3565" r:id="rId8"/>
    <p:sldId id="3566" r:id="rId9"/>
    <p:sldId id="3569" r:id="rId10"/>
    <p:sldId id="3567" r:id="rId11"/>
    <p:sldId id="3568" r:id="rId12"/>
    <p:sldId id="35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9492"/>
    <a:srgbClr val="EEF7F6"/>
    <a:srgbClr val="D2EAE6"/>
    <a:srgbClr val="12C1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52" autoAdjust="0"/>
    <p:restoredTop sz="95147" autoAdjust="0"/>
  </p:normalViewPr>
  <p:slideViewPr>
    <p:cSldViewPr snapToGrid="0">
      <p:cViewPr varScale="1">
        <p:scale>
          <a:sx n="123" d="100"/>
          <a:sy n="12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8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D5DA716-8CDB-F343-064A-7D37FBF4C0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84E71F-BF70-EB0E-3E2F-C1B445E778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3FAD5-27FC-49CA-AC87-D64432DE1603}" type="datetimeFigureOut">
              <a:rPr lang="ko-KR" altLang="en-US" smtClean="0"/>
              <a:t>2024. 5. 2.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407045-1FF2-D10E-C999-1C272384F9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274D76-30A9-3B18-CC30-B19A8D596D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BFFA4-8A9D-491C-BC69-2DE7F2B88B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453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17FF3-59E5-4AE4-8B86-F877C18120A6}" type="datetimeFigureOut">
              <a:rPr lang="ko-KR" altLang="en-US" smtClean="0"/>
              <a:t>2024. 5. 2.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20B6D-7777-4D5E-80FC-844C479AD11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38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5917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0A4CA-B3A8-499B-BE6C-98100CD97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1D259C-FA90-4984-AAB3-2C40A385A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46A422-5686-4FEC-BEC1-94268863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0D93-A068-4C3B-A029-F8B92651F472}" type="datetimeFigureOut">
              <a:rPr lang="ko-KR" altLang="en-US" smtClean="0"/>
              <a:t>2024. 5. 2.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279A72-6146-4E53-B758-45B29045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7FF2C-B356-41E3-A766-FF1C66DE8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89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내용(절반)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177489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1_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3920254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공백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38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6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</p:spPr>
        <p:txBody>
          <a:bodyPr>
            <a:spAutoFit/>
          </a:bodyPr>
          <a:lstStyle>
            <a:lvl1pPr marL="302531" indent="-302531">
              <a:buFont typeface="Wingdings" panose="05000000000000000000" pitchFamily="2" charset="2"/>
              <a:buChar char="ü"/>
              <a:defRPr sz="26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  <a:lvl2pPr marL="515422" indent="-212892">
              <a:buFont typeface="Wingdings" panose="05000000000000000000" pitchFamily="2" charset="2"/>
              <a:buChar char="§"/>
              <a:defRPr sz="2160">
                <a:latin typeface="Noto Sans KR" panose="020B0500000000000000" pitchFamily="34" charset="-127"/>
                <a:ea typeface="Noto Sans KR" panose="020B0500000000000000" pitchFamily="34" charset="-127"/>
              </a:defRPr>
            </a:lvl2pPr>
            <a:lvl3pPr>
              <a:defRPr sz="1920">
                <a:latin typeface="Noto Sans KR" panose="020B0500000000000000" pitchFamily="34" charset="-127"/>
                <a:ea typeface="Noto Sans KR" panose="020B0500000000000000" pitchFamily="34" charset="-127"/>
              </a:defRPr>
            </a:lvl3pPr>
            <a:lvl4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4pPr>
            <a:lvl5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8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8300B84-5948-4ABD-8DF2-16CC6BC8D821}"/>
              </a:ext>
            </a:extLst>
          </p:cNvPr>
          <p:cNvCxnSpPr>
            <a:cxnSpLocks/>
          </p:cNvCxnSpPr>
          <p:nvPr userDrawn="1"/>
        </p:nvCxnSpPr>
        <p:spPr>
          <a:xfrm>
            <a:off x="269240" y="299761"/>
            <a:ext cx="0" cy="691277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34915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5414" y="2084172"/>
            <a:ext cx="11107348" cy="1101456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353" b="1" spc="-89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A9F580E-63F6-45CE-B3FA-BCD8BC98C515}"/>
              </a:ext>
            </a:extLst>
          </p:cNvPr>
          <p:cNvCxnSpPr>
            <a:cxnSpLocks/>
          </p:cNvCxnSpPr>
          <p:nvPr userDrawn="1"/>
        </p:nvCxnSpPr>
        <p:spPr>
          <a:xfrm>
            <a:off x="719403" y="2047018"/>
            <a:ext cx="0" cy="113861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36423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99FD8-F4E9-45AB-A546-1370346C2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E0D93-A068-4C3B-A029-F8B92651F472}" type="datetimeFigureOut">
              <a:rPr lang="ko-KR" altLang="en-US" smtClean="0"/>
              <a:t>2024. 5. 2.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E9AE70-0FAF-4C4B-9E0B-10C145E80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02D14-2498-4015-BE6B-1EB2F43B8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634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80" r:id="rId4"/>
    <p:sldLayoutId id="2147483679" r:id="rId5"/>
    <p:sldLayoutId id="2147483684" r:id="rId6"/>
    <p:sldLayoutId id="2147483685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43;p42">
            <a:extLst>
              <a:ext uri="{FF2B5EF4-FFF2-40B4-BE49-F238E27FC236}">
                <a16:creationId xmlns:a16="http://schemas.microsoft.com/office/drawing/2014/main" id="{CA882037-9984-4292-903A-F37E066BECD0}"/>
              </a:ext>
            </a:extLst>
          </p:cNvPr>
          <p:cNvCxnSpPr>
            <a:cxnSpLocks/>
          </p:cNvCxnSpPr>
          <p:nvPr/>
        </p:nvCxnSpPr>
        <p:spPr>
          <a:xfrm>
            <a:off x="862205" y="2343323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57;p11">
            <a:extLst>
              <a:ext uri="{FF2B5EF4-FFF2-40B4-BE49-F238E27FC236}">
                <a16:creationId xmlns:a16="http://schemas.microsoft.com/office/drawing/2014/main" id="{CB070D3A-8D13-47C9-89CD-E6E353D24A07}"/>
              </a:ext>
            </a:extLst>
          </p:cNvPr>
          <p:cNvSpPr txBox="1">
            <a:spLocks/>
          </p:cNvSpPr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개발자 트랙 미니프로젝트 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endParaRPr lang="en-US" altLang="ko-KR" sz="2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28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4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KACBOT</a:t>
            </a:r>
          </a:p>
          <a:p>
            <a:pPr algn="l"/>
            <a:r>
              <a:rPr lang="en-US" altLang="ko-KR" sz="2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(Kt </a:t>
            </a:r>
            <a:r>
              <a:rPr lang="en-US" altLang="ko-KR" sz="2800" b="1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Aivle</a:t>
            </a:r>
            <a:r>
              <a:rPr lang="en-US" altLang="ko-KR" sz="2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lang="en-US" altLang="ko-KR" sz="2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sz="28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EA6B0E1-EBE9-5DE7-A7F0-0E840F9F8909}"/>
              </a:ext>
            </a:extLst>
          </p:cNvPr>
          <p:cNvSpPr/>
          <p:nvPr/>
        </p:nvSpPr>
        <p:spPr>
          <a:xfrm>
            <a:off x="1258592" y="3825533"/>
            <a:ext cx="3033520" cy="521384"/>
          </a:xfrm>
          <a:prstGeom prst="rect">
            <a:avLst/>
          </a:prstGeom>
          <a:noFill/>
          <a:ln w="19050">
            <a:solidFill>
              <a:srgbClr val="37B2AC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62" b="1" dirty="0"/>
              <a:t>AI 3</a:t>
            </a:r>
            <a:r>
              <a:rPr lang="ko-KR" altLang="en-US" sz="2462" b="1" dirty="0"/>
              <a:t>반 팔팔한</a:t>
            </a:r>
            <a:r>
              <a:rPr lang="en-US" altLang="ko-KR" sz="2462" b="1" dirty="0"/>
              <a:t>8</a:t>
            </a:r>
            <a:r>
              <a:rPr lang="ko-KR" altLang="en-US" sz="2462" b="1" dirty="0"/>
              <a:t>조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F643554-6CB0-6342-E73E-99E861B11E8C}"/>
              </a:ext>
            </a:extLst>
          </p:cNvPr>
          <p:cNvGrpSpPr/>
          <p:nvPr/>
        </p:nvGrpSpPr>
        <p:grpSpPr>
          <a:xfrm>
            <a:off x="8253938" y="2878198"/>
            <a:ext cx="3237769" cy="3532473"/>
            <a:chOff x="8092014" y="3385217"/>
            <a:chExt cx="3237769" cy="353247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CF4DE07-1B1C-A0C2-07C6-3934BE613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06383" y="3385217"/>
              <a:ext cx="1923400" cy="19234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1DC0D77-476D-00CE-A124-23DD5DF2B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2014" y="4787181"/>
              <a:ext cx="2130509" cy="2130509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C9575A1-DD76-5EBF-D8F1-19AC60FC51EA}"/>
                </a:ext>
              </a:extLst>
            </p:cNvPr>
            <p:cNvSpPr/>
            <p:nvPr/>
          </p:nvSpPr>
          <p:spPr>
            <a:xfrm>
              <a:off x="9497930" y="3985846"/>
              <a:ext cx="1740306" cy="423536"/>
            </a:xfrm>
            <a:prstGeom prst="rect">
              <a:avLst/>
            </a:prstGeom>
            <a:noFill/>
            <a:ln w="19050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62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Welcome!</a:t>
              </a:r>
              <a:endParaRPr lang="ko-KR" altLang="en-US" sz="2462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8505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1"/>
          <p:cNvSpPr txBox="1">
            <a:spLocks/>
          </p:cNvSpPr>
          <p:nvPr/>
        </p:nvSpPr>
        <p:spPr>
          <a:xfrm>
            <a:off x="981492" y="1509489"/>
            <a:ext cx="4742597" cy="4506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600" b="1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목차</a:t>
            </a:r>
            <a:endParaRPr kumimoji="0" lang="en-US" altLang="ko-KR" sz="3600" b="1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ko-KR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altLang="ko-KR" sz="2400" b="0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Data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en-US" altLang="ko-KR" sz="2400" kern="0" spc="-100" dirty="0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Pre-Processing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altLang="ko-KR" sz="2400" b="0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Pipeline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en-US" altLang="ko-KR" sz="2400" kern="0" spc="-100" dirty="0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Result</a:t>
            </a:r>
            <a:endParaRPr kumimoji="0" lang="ko-KR" altLang="en-US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cxnSp>
        <p:nvCxnSpPr>
          <p:cNvPr id="4" name="Google Shape;43;p42"/>
          <p:cNvCxnSpPr>
            <a:cxnSpLocks/>
          </p:cNvCxnSpPr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Google Shape;46;p43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3120" b="3118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432126-879A-4641-A8AB-91936620DD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4402" b="55318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</p:spPr>
      </p:pic>
      <p:sp>
        <p:nvSpPr>
          <p:cNvPr id="11" name="자유형 10"/>
          <p:cNvSpPr/>
          <p:nvPr/>
        </p:nvSpPr>
        <p:spPr>
          <a:xfrm>
            <a:off x="10264304" y="2117558"/>
            <a:ext cx="1927695" cy="4078705"/>
          </a:xfrm>
          <a:custGeom>
            <a:avLst/>
            <a:gdLst>
              <a:gd name="connsiteX0" fmla="*/ 3060000 w 3067484"/>
              <a:gd name="connsiteY0" fmla="*/ 0 h 6120000"/>
              <a:gd name="connsiteX1" fmla="*/ 3067484 w 3067484"/>
              <a:gd name="connsiteY1" fmla="*/ 189 h 6120000"/>
              <a:gd name="connsiteX2" fmla="*/ 3067484 w 3067484"/>
              <a:gd name="connsiteY2" fmla="*/ 1124867 h 6120000"/>
              <a:gd name="connsiteX3" fmla="*/ 3060000 w 3067484"/>
              <a:gd name="connsiteY3" fmla="*/ 1124489 h 6120000"/>
              <a:gd name="connsiteX4" fmla="*/ 1124489 w 3067484"/>
              <a:gd name="connsiteY4" fmla="*/ 3060000 h 6120000"/>
              <a:gd name="connsiteX5" fmla="*/ 3060000 w 3067484"/>
              <a:gd name="connsiteY5" fmla="*/ 4995511 h 6120000"/>
              <a:gd name="connsiteX6" fmla="*/ 3067484 w 3067484"/>
              <a:gd name="connsiteY6" fmla="*/ 4995133 h 6120000"/>
              <a:gd name="connsiteX7" fmla="*/ 3067484 w 3067484"/>
              <a:gd name="connsiteY7" fmla="*/ 6119811 h 6120000"/>
              <a:gd name="connsiteX8" fmla="*/ 3060000 w 3067484"/>
              <a:gd name="connsiteY8" fmla="*/ 6120000 h 6120000"/>
              <a:gd name="connsiteX9" fmla="*/ 0 w 3067484"/>
              <a:gd name="connsiteY9" fmla="*/ 3060000 h 6120000"/>
              <a:gd name="connsiteX10" fmla="*/ 3060000 w 3067484"/>
              <a:gd name="connsiteY10" fmla="*/ 0 h 61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7484" h="6120000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627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2" name="Google Shape;43;p42">
            <a:extLst>
              <a:ext uri="{FF2B5EF4-FFF2-40B4-BE49-F238E27FC236}">
                <a16:creationId xmlns:a16="http://schemas.microsoft.com/office/drawing/2014/main" id="{9AC71E7C-9103-41EA-B51D-2F239B7C0E4B}"/>
              </a:ext>
            </a:extLst>
          </p:cNvPr>
          <p:cNvCxnSpPr>
            <a:cxnSpLocks/>
          </p:cNvCxnSpPr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36610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/>
          <a:lstStyle/>
          <a:p>
            <a:r>
              <a:rPr lang="ko-KR" altLang="en-US" dirty="0"/>
              <a:t>위키백과</a:t>
            </a:r>
            <a:r>
              <a:rPr lang="en-US" altLang="ko-KR" dirty="0"/>
              <a:t>:</a:t>
            </a:r>
            <a:r>
              <a:rPr lang="ko-KR" altLang="en-US" dirty="0"/>
              <a:t>데이터베이스 </a:t>
            </a:r>
            <a:r>
              <a:rPr lang="en-US" altLang="ko-KR" dirty="0"/>
              <a:t>-</a:t>
            </a:r>
            <a:r>
              <a:rPr lang="ko-KR" altLang="en-US" dirty="0"/>
              <a:t> 문서요약</a:t>
            </a:r>
          </a:p>
        </p:txBody>
      </p:sp>
      <p:pic>
        <p:nvPicPr>
          <p:cNvPr id="5" name="그림 4" descr="텍스트, 스크린샷, 문서, 폰트이(가) 표시된 사진&#10;&#10;자동 생성된 설명">
            <a:extLst>
              <a:ext uri="{FF2B5EF4-FFF2-40B4-BE49-F238E27FC236}">
                <a16:creationId xmlns:a16="http://schemas.microsoft.com/office/drawing/2014/main" id="{BD92BA6C-1376-C6DD-CF5E-7D2158332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839" y="1878098"/>
            <a:ext cx="7196794" cy="436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1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Pre-Processing</a:t>
            </a:r>
            <a:endParaRPr lang="ko-KR" altLang="en-US" dirty="0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A5139C6E-8687-194E-4C68-F88B4CFFB2B1}"/>
              </a:ext>
            </a:extLst>
          </p:cNvPr>
          <p:cNvSpPr/>
          <p:nvPr/>
        </p:nvSpPr>
        <p:spPr>
          <a:xfrm>
            <a:off x="971368" y="1512278"/>
            <a:ext cx="2039815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Data Loading</a:t>
            </a:r>
            <a:endParaRPr kumimoji="1" lang="ko-KR" altLang="en-US" dirty="0"/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410DE300-D3C1-2E01-4A17-BE03AD9C1EE0}"/>
              </a:ext>
            </a:extLst>
          </p:cNvPr>
          <p:cNvSpPr/>
          <p:nvPr/>
        </p:nvSpPr>
        <p:spPr>
          <a:xfrm>
            <a:off x="5076092" y="1512278"/>
            <a:ext cx="2039815" cy="59035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Tokenizer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D67F5D8C-8965-812C-22B6-087ECA16AAB9}"/>
              </a:ext>
            </a:extLst>
          </p:cNvPr>
          <p:cNvSpPr/>
          <p:nvPr/>
        </p:nvSpPr>
        <p:spPr>
          <a:xfrm>
            <a:off x="9180817" y="1512278"/>
            <a:ext cx="2039815" cy="5903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Vetorizer</a:t>
            </a:r>
            <a:endParaRPr kumimoji="1" lang="en-US" altLang="ko-KR" dirty="0"/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FAE6B11-8333-FD6A-425C-C2A876B84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75" y="3118261"/>
            <a:ext cx="3175186" cy="6214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EE90C4-AEBB-0031-61D4-067190736928}"/>
              </a:ext>
            </a:extLst>
          </p:cNvPr>
          <p:cNvSpPr txBox="1"/>
          <p:nvPr/>
        </p:nvSpPr>
        <p:spPr>
          <a:xfrm>
            <a:off x="619675" y="2597673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Read </a:t>
            </a:r>
            <a:r>
              <a:rPr kumimoji="1" lang="en-US" altLang="ko-KR" dirty="0" err="1"/>
              <a:t>Json</a:t>
            </a:r>
            <a:r>
              <a:rPr kumimoji="1" lang="en-US" altLang="ko-KR" dirty="0"/>
              <a:t> Data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ABDC0-778D-F369-3E2C-D8171D79687B}"/>
              </a:ext>
            </a:extLst>
          </p:cNvPr>
          <p:cNvSpPr txBox="1"/>
          <p:nvPr/>
        </p:nvSpPr>
        <p:spPr>
          <a:xfrm>
            <a:off x="4348594" y="2597673"/>
            <a:ext cx="3494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err="1"/>
              <a:t>Kkma</a:t>
            </a:r>
            <a:r>
              <a:rPr kumimoji="1" lang="en-US" altLang="ko-KR" dirty="0"/>
              <a:t> </a:t>
            </a:r>
            <a:r>
              <a:rPr kumimoji="1" lang="ko-KR" altLang="en-US" dirty="0"/>
              <a:t>형태소 분석기 사용</a:t>
            </a:r>
          </a:p>
        </p:txBody>
      </p:sp>
      <p:pic>
        <p:nvPicPr>
          <p:cNvPr id="12" name="그림 11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182FA78-F1F5-82D0-4CAF-704392B2C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789" y="3118261"/>
            <a:ext cx="3457931" cy="17676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CFC649F-2FB5-D636-800B-AEC856E070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648" y="3128709"/>
            <a:ext cx="3189152" cy="3693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C20846-697F-9502-C107-18A3C26FE180}"/>
              </a:ext>
            </a:extLst>
          </p:cNvPr>
          <p:cNvSpPr txBox="1"/>
          <p:nvPr/>
        </p:nvSpPr>
        <p:spPr>
          <a:xfrm>
            <a:off x="8453319" y="2588270"/>
            <a:ext cx="3494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모델의 입력에 맞게 벡터화</a:t>
            </a:r>
          </a:p>
        </p:txBody>
      </p:sp>
    </p:spTree>
    <p:extLst>
      <p:ext uri="{BB962C8B-B14F-4D97-AF65-F5344CB8AC3E}">
        <p14:creationId xmlns:p14="http://schemas.microsoft.com/office/powerpoint/2010/main" val="1176404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Pipeline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4844DC7-AC22-0745-A4B3-74A6615F6FE2}"/>
              </a:ext>
            </a:extLst>
          </p:cNvPr>
          <p:cNvGrpSpPr/>
          <p:nvPr/>
        </p:nvGrpSpPr>
        <p:grpSpPr>
          <a:xfrm>
            <a:off x="975984" y="3459039"/>
            <a:ext cx="1832683" cy="1874989"/>
            <a:chOff x="399287" y="1554011"/>
            <a:chExt cx="1832683" cy="1874989"/>
          </a:xfrm>
        </p:grpSpPr>
        <p:pic>
          <p:nvPicPr>
            <p:cNvPr id="7" name="그림 6" descr="클립아트, 컴퓨터, 만화 영화이(가) 표시된 사진&#10;&#10;자동 생성된 설명">
              <a:extLst>
                <a:ext uri="{FF2B5EF4-FFF2-40B4-BE49-F238E27FC236}">
                  <a16:creationId xmlns:a16="http://schemas.microsoft.com/office/drawing/2014/main" id="{483A389E-5179-EAE9-A2B2-DEE2F0A35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287" y="2538845"/>
              <a:ext cx="890155" cy="89015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F424A1DF-3A1A-64AA-833D-5AA4ABC18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5081" y="1554011"/>
              <a:ext cx="1316889" cy="1316889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A7AB238-08B3-5A67-B159-7C1FB9B47AF9}"/>
                </a:ext>
              </a:extLst>
            </p:cNvPr>
            <p:cNvSpPr/>
            <p:nvPr/>
          </p:nvSpPr>
          <p:spPr>
            <a:xfrm>
              <a:off x="974589" y="1996487"/>
              <a:ext cx="1235837" cy="429946"/>
            </a:xfrm>
            <a:prstGeom prst="rect">
              <a:avLst/>
            </a:prstGeom>
            <a:noFill/>
            <a:ln w="19050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ko-KR" altLang="en-US" sz="1100" b="1" dirty="0" err="1">
                  <a:cs typeface="Times New Roman" panose="02020603050405020304" pitchFamily="18" charset="0"/>
                </a:rPr>
                <a:t>인공지능이뭐야</a:t>
              </a:r>
              <a:r>
                <a:rPr lang="en-US" altLang="ko-KR" sz="1100" b="1" dirty="0">
                  <a:cs typeface="Times New Roman" panose="02020603050405020304" pitchFamily="18" charset="0"/>
                </a:rPr>
                <a:t>?</a:t>
              </a:r>
              <a:endParaRPr lang="ko-KR" altLang="en-US" sz="1100" b="1" dirty="0">
                <a:cs typeface="Times New Roman" panose="02020603050405020304" pitchFamily="18" charset="0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A478DADA-E35F-AE1D-346A-D4CAD9D55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5604" y="1461135"/>
            <a:ext cx="3728155" cy="372815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F6C235A-97A7-8EE7-1EC2-59861F577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2180" y="1933403"/>
            <a:ext cx="908627" cy="908627"/>
          </a:xfrm>
          <a:prstGeom prst="rect">
            <a:avLst/>
          </a:prstGeom>
        </p:spPr>
      </p:pic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682BA641-C3A6-1E9E-CABE-A50AB5F89C18}"/>
              </a:ext>
            </a:extLst>
          </p:cNvPr>
          <p:cNvSpPr/>
          <p:nvPr/>
        </p:nvSpPr>
        <p:spPr>
          <a:xfrm>
            <a:off x="3212931" y="4397677"/>
            <a:ext cx="978408" cy="48463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99B0D0BB-59CD-BEB6-2E1D-FC9E6749A3DE}"/>
              </a:ext>
            </a:extLst>
          </p:cNvPr>
          <p:cNvSpPr/>
          <p:nvPr/>
        </p:nvSpPr>
        <p:spPr>
          <a:xfrm>
            <a:off x="8068553" y="2145400"/>
            <a:ext cx="978408" cy="48463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384291E-52C2-635B-C9FF-A67AA8025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0829" y="5141455"/>
            <a:ext cx="1268845" cy="1268845"/>
          </a:xfrm>
          <a:prstGeom prst="rect">
            <a:avLst/>
          </a:prstGeom>
        </p:spPr>
      </p:pic>
      <p:sp>
        <p:nvSpPr>
          <p:cNvPr id="16" name="위쪽/아래쪽 화살표[U] 15">
            <a:extLst>
              <a:ext uri="{FF2B5EF4-FFF2-40B4-BE49-F238E27FC236}">
                <a16:creationId xmlns:a16="http://schemas.microsoft.com/office/drawing/2014/main" id="{6684DCE0-180F-DA4F-3B1D-684DD490E8B0}"/>
              </a:ext>
            </a:extLst>
          </p:cNvPr>
          <p:cNvSpPr/>
          <p:nvPr/>
        </p:nvSpPr>
        <p:spPr>
          <a:xfrm rot="18679975">
            <a:off x="8220109" y="4638756"/>
            <a:ext cx="484632" cy="1216152"/>
          </a:xfrm>
          <a:prstGeom prst="up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35BA56E3-13D0-2863-8811-E0F372CB6086}"/>
              </a:ext>
            </a:extLst>
          </p:cNvPr>
          <p:cNvSpPr/>
          <p:nvPr/>
        </p:nvSpPr>
        <p:spPr>
          <a:xfrm rot="8367388">
            <a:off x="2751260" y="2712598"/>
            <a:ext cx="978408" cy="48463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D0CBDC6-A0E3-735C-7943-8CA6DB9C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594455" y="1255792"/>
            <a:ext cx="1519715" cy="1519715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B2B08551-D6CE-24FC-C6FC-BF69DD7A0AE9}"/>
              </a:ext>
            </a:extLst>
          </p:cNvPr>
          <p:cNvSpPr/>
          <p:nvPr/>
        </p:nvSpPr>
        <p:spPr>
          <a:xfrm>
            <a:off x="3736747" y="1740779"/>
            <a:ext cx="1235837" cy="429946"/>
          </a:xfrm>
          <a:prstGeom prst="rect">
            <a:avLst/>
          </a:prstGeom>
          <a:noFill/>
          <a:ln w="19050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ko-KR" altLang="en-US" sz="1100" b="1" dirty="0">
                <a:cs typeface="Times New Roman" panose="02020603050405020304" pitchFamily="18" charset="0"/>
              </a:rPr>
              <a:t>인공지능은</a:t>
            </a:r>
            <a:r>
              <a:rPr lang="en-US" altLang="ko-KR" sz="1100" b="1" dirty="0">
                <a:cs typeface="Times New Roman" panose="02020603050405020304" pitchFamily="18" charset="0"/>
              </a:rPr>
              <a:t>….</a:t>
            </a:r>
            <a:endParaRPr lang="ko-KR" altLang="en-US" sz="1100" b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60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Pipeline – Model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B20BE3-A0CC-AA8A-C3ED-1D44A579A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27" y="1143123"/>
            <a:ext cx="1174051" cy="1174051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72B3BAD-001C-C4BC-DF13-CBD29ECA8039}"/>
              </a:ext>
            </a:extLst>
          </p:cNvPr>
          <p:cNvSpPr/>
          <p:nvPr/>
        </p:nvSpPr>
        <p:spPr>
          <a:xfrm>
            <a:off x="746352" y="2425308"/>
            <a:ext cx="2039815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Sentence Transformer</a:t>
            </a:r>
            <a:endParaRPr kumimoji="1" lang="ko-KR" altLang="en-US" dirty="0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AD66991E-93FB-1AE2-0C49-8B333F613F35}"/>
              </a:ext>
            </a:extLst>
          </p:cNvPr>
          <p:cNvSpPr/>
          <p:nvPr/>
        </p:nvSpPr>
        <p:spPr>
          <a:xfrm>
            <a:off x="746352" y="4248764"/>
            <a:ext cx="2039815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SLLM</a:t>
            </a:r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DF6D55-67E7-BCC2-9EFB-B8589B85A49E}"/>
              </a:ext>
            </a:extLst>
          </p:cNvPr>
          <p:cNvSpPr/>
          <p:nvPr/>
        </p:nvSpPr>
        <p:spPr>
          <a:xfrm>
            <a:off x="931202" y="3015658"/>
            <a:ext cx="4877316" cy="429946"/>
          </a:xfrm>
          <a:prstGeom prst="rect">
            <a:avLst/>
          </a:prstGeom>
          <a:noFill/>
          <a:ln w="19050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 err="1">
                <a:cs typeface="Times New Roman" panose="02020603050405020304" pitchFamily="18" charset="0"/>
              </a:rPr>
              <a:t>snunlp</a:t>
            </a:r>
            <a:r>
              <a:rPr lang="en-US" altLang="ko-KR" sz="1600" dirty="0">
                <a:cs typeface="Times New Roman" panose="02020603050405020304" pitchFamily="18" charset="0"/>
              </a:rPr>
              <a:t>/KR-SBERT-V40K-klueNLI-augSTS</a:t>
            </a:r>
            <a:endParaRPr lang="ko-KR" altLang="en-US" sz="1600" dirty="0"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EB6E59-D63D-3B3C-CB1F-98402052EF71}"/>
              </a:ext>
            </a:extLst>
          </p:cNvPr>
          <p:cNvSpPr/>
          <p:nvPr/>
        </p:nvSpPr>
        <p:spPr>
          <a:xfrm>
            <a:off x="931202" y="4839114"/>
            <a:ext cx="4877316" cy="429946"/>
          </a:xfrm>
          <a:prstGeom prst="rect">
            <a:avLst/>
          </a:prstGeom>
          <a:noFill/>
          <a:ln w="19050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cs typeface="Times New Roman" panose="02020603050405020304" pitchFamily="18" charset="0"/>
              </a:rPr>
              <a:t>google/gemma-1.1-7b-it</a:t>
            </a:r>
            <a:endParaRPr lang="ko-KR" altLang="en-US" sz="1600" dirty="0">
              <a:cs typeface="Times New Roman" panose="02020603050405020304" pitchFamily="18" charset="0"/>
            </a:endParaRPr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D34F4EDF-B777-3D44-6715-1DEBC924C9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1"/>
          <a:stretch/>
        </p:blipFill>
        <p:spPr>
          <a:xfrm>
            <a:off x="5808518" y="2425308"/>
            <a:ext cx="6234437" cy="311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10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Pipeline – Model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B20BE3-A0CC-AA8A-C3ED-1D44A579A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27" y="1143123"/>
            <a:ext cx="1174051" cy="1174051"/>
          </a:xfrm>
          <a:prstGeom prst="rect">
            <a:avLst/>
          </a:prstGeom>
        </p:spPr>
      </p:pic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138C4A1-869D-6288-A34A-0F0CEF969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26227"/>
            <a:ext cx="5936673" cy="3555396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72B3BAD-001C-C4BC-DF13-CBD29ECA8039}"/>
              </a:ext>
            </a:extLst>
          </p:cNvPr>
          <p:cNvSpPr/>
          <p:nvPr/>
        </p:nvSpPr>
        <p:spPr>
          <a:xfrm>
            <a:off x="746352" y="2425308"/>
            <a:ext cx="2039815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Sentence Transformer</a:t>
            </a:r>
            <a:endParaRPr kumimoji="1" lang="ko-KR" altLang="en-US" dirty="0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AD66991E-93FB-1AE2-0C49-8B333F613F35}"/>
              </a:ext>
            </a:extLst>
          </p:cNvPr>
          <p:cNvSpPr/>
          <p:nvPr/>
        </p:nvSpPr>
        <p:spPr>
          <a:xfrm>
            <a:off x="746352" y="4248764"/>
            <a:ext cx="2039815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DPR </a:t>
            </a:r>
            <a:r>
              <a:rPr kumimoji="1" lang="en-US" altLang="ko-KR" sz="1100" dirty="0"/>
              <a:t>(5:5)</a:t>
            </a:r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DF6D55-67E7-BCC2-9EFB-B8589B85A49E}"/>
              </a:ext>
            </a:extLst>
          </p:cNvPr>
          <p:cNvSpPr/>
          <p:nvPr/>
        </p:nvSpPr>
        <p:spPr>
          <a:xfrm>
            <a:off x="931202" y="3015658"/>
            <a:ext cx="4877316" cy="429946"/>
          </a:xfrm>
          <a:prstGeom prst="rect">
            <a:avLst/>
          </a:prstGeom>
          <a:noFill/>
          <a:ln w="19050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 err="1">
                <a:cs typeface="Times New Roman" panose="02020603050405020304" pitchFamily="18" charset="0"/>
              </a:rPr>
              <a:t>snunlp</a:t>
            </a:r>
            <a:r>
              <a:rPr lang="en-US" altLang="ko-KR" sz="1600" dirty="0">
                <a:cs typeface="Times New Roman" panose="02020603050405020304" pitchFamily="18" charset="0"/>
              </a:rPr>
              <a:t>/KR-SBERT-V40K-klueNLI-augSTS</a:t>
            </a:r>
            <a:endParaRPr lang="ko-KR" altLang="en-US" sz="1600" dirty="0"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EB6E59-D63D-3B3C-CB1F-98402052EF71}"/>
              </a:ext>
            </a:extLst>
          </p:cNvPr>
          <p:cNvSpPr/>
          <p:nvPr/>
        </p:nvSpPr>
        <p:spPr>
          <a:xfrm>
            <a:off x="931202" y="4839114"/>
            <a:ext cx="4877316" cy="429946"/>
          </a:xfrm>
          <a:prstGeom prst="rect">
            <a:avLst/>
          </a:prstGeom>
          <a:noFill/>
          <a:ln w="19050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cs typeface="Times New Roman" panose="02020603050405020304" pitchFamily="18" charset="0"/>
              </a:rPr>
              <a:t>Facebook/</a:t>
            </a:r>
            <a:r>
              <a:rPr lang="en-US" altLang="ko-KR" sz="1600" dirty="0" err="1">
                <a:cs typeface="Times New Roman" panose="02020603050405020304" pitchFamily="18" charset="0"/>
              </a:rPr>
              <a:t>dpr</a:t>
            </a:r>
            <a:r>
              <a:rPr lang="en-US" altLang="ko-KR" sz="1600" dirty="0">
                <a:cs typeface="Times New Roman" panose="02020603050405020304" pitchFamily="18" charset="0"/>
              </a:rPr>
              <a:t>-</a:t>
            </a:r>
            <a:r>
              <a:rPr lang="en-US" altLang="ko-KR" sz="1600" dirty="0" err="1">
                <a:cs typeface="Times New Roman" panose="02020603050405020304" pitchFamily="18" charset="0"/>
              </a:rPr>
              <a:t>question_encoder</a:t>
            </a:r>
            <a:r>
              <a:rPr lang="en-US" altLang="ko-KR" sz="1600" dirty="0">
                <a:cs typeface="Times New Roman" panose="02020603050405020304" pitchFamily="18" charset="0"/>
              </a:rPr>
              <a:t>-single-nq-base</a:t>
            </a:r>
            <a:endParaRPr lang="ko-KR" altLang="en-US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63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8B8A6D57-9EBE-604D-230D-FC47F496DDB6}"/>
              </a:ext>
            </a:extLst>
          </p:cNvPr>
          <p:cNvSpPr/>
          <p:nvPr/>
        </p:nvSpPr>
        <p:spPr>
          <a:xfrm>
            <a:off x="2406237" y="4709934"/>
            <a:ext cx="1775297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DPR </a:t>
            </a:r>
            <a:r>
              <a:rPr kumimoji="1" lang="en-US" altLang="ko-KR" sz="1200" dirty="0"/>
              <a:t>(5:5)</a:t>
            </a:r>
            <a:endParaRPr kumimoji="1" lang="ko-KR" altLang="en-US" dirty="0"/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070DAF4D-287A-D121-ECF0-795E5ACE55C8}"/>
              </a:ext>
            </a:extLst>
          </p:cNvPr>
          <p:cNvSpPr/>
          <p:nvPr/>
        </p:nvSpPr>
        <p:spPr>
          <a:xfrm>
            <a:off x="2406237" y="3048406"/>
            <a:ext cx="1775297" cy="59035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RAG</a:t>
            </a:r>
          </a:p>
          <a:p>
            <a:pPr algn="ctr"/>
            <a:r>
              <a:rPr kumimoji="1" lang="en-US" altLang="ko-KR" dirty="0" err="1"/>
              <a:t>Extention</a:t>
            </a:r>
            <a:endParaRPr kumimoji="1" lang="ko-KR" altLang="en-US" dirty="0"/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9003C102-0384-5CC0-1B9E-60BB21C321F2}"/>
              </a:ext>
            </a:extLst>
          </p:cNvPr>
          <p:cNvSpPr/>
          <p:nvPr/>
        </p:nvSpPr>
        <p:spPr>
          <a:xfrm>
            <a:off x="2406238" y="1217604"/>
            <a:ext cx="1775297" cy="5903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/>
              <a:t>SLLM with RAG</a:t>
            </a:r>
          </a:p>
          <a:p>
            <a:pPr algn="ctr"/>
            <a:r>
              <a:rPr kumimoji="1" lang="en-US" altLang="ko-KR" sz="1200" dirty="0"/>
              <a:t>Sentence Transformer</a:t>
            </a:r>
            <a:endParaRPr kumimoji="1" lang="ko-KR" altLang="en-US" sz="12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8E3B6E8-7347-29A3-D904-BFA32F726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963" y="4761889"/>
            <a:ext cx="6708139" cy="766443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EE1027B4-99DC-ACA2-8EC1-A3E7BC95762D}"/>
              </a:ext>
            </a:extLst>
          </p:cNvPr>
          <p:cNvGrpSpPr/>
          <p:nvPr/>
        </p:nvGrpSpPr>
        <p:grpSpPr>
          <a:xfrm>
            <a:off x="399287" y="2690112"/>
            <a:ext cx="1832683" cy="1874989"/>
            <a:chOff x="399287" y="1554011"/>
            <a:chExt cx="1832683" cy="1874989"/>
          </a:xfrm>
        </p:grpSpPr>
        <p:pic>
          <p:nvPicPr>
            <p:cNvPr id="20" name="그림 19" descr="클립아트, 컴퓨터, 만화 영화이(가) 표시된 사진&#10;&#10;자동 생성된 설명">
              <a:extLst>
                <a:ext uri="{FF2B5EF4-FFF2-40B4-BE49-F238E27FC236}">
                  <a16:creationId xmlns:a16="http://schemas.microsoft.com/office/drawing/2014/main" id="{C6E82ECE-014E-4AB1-A48F-C8501B147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287" y="2538845"/>
              <a:ext cx="890155" cy="89015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EE25FF29-AB07-1C6D-BEC0-24E6F5F85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5081" y="1554011"/>
              <a:ext cx="1316889" cy="1316889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9E115D5-FCEC-AD9E-FA1C-E7673DB191BA}"/>
                </a:ext>
              </a:extLst>
            </p:cNvPr>
            <p:cNvSpPr/>
            <p:nvPr/>
          </p:nvSpPr>
          <p:spPr>
            <a:xfrm>
              <a:off x="955606" y="1912305"/>
              <a:ext cx="1235837" cy="429946"/>
            </a:xfrm>
            <a:prstGeom prst="rect">
              <a:avLst/>
            </a:prstGeom>
            <a:noFill/>
            <a:ln w="19050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ko-KR" altLang="en-US" sz="1100" b="1" dirty="0">
                  <a:cs typeface="Times New Roman" panose="02020603050405020304" pitchFamily="18" charset="0"/>
                </a:rPr>
                <a:t>수학에 대해서</a:t>
              </a:r>
              <a:endParaRPr lang="en-US" altLang="ko-KR" sz="1100" b="1" dirty="0">
                <a:cs typeface="Times New Roman" panose="02020603050405020304" pitchFamily="18" charset="0"/>
              </a:endParaRPr>
            </a:p>
            <a:p>
              <a:r>
                <a:rPr lang="ko-KR" altLang="en-US" sz="1100" b="1" dirty="0">
                  <a:cs typeface="Times New Roman" panose="02020603050405020304" pitchFamily="18" charset="0"/>
                </a:rPr>
                <a:t>알려줘</a:t>
              </a:r>
            </a:p>
          </p:txBody>
        </p:sp>
      </p:grpSp>
      <p:pic>
        <p:nvPicPr>
          <p:cNvPr id="24" name="그림 23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BE218109-C4C2-DAEE-A430-C58777AD42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963" y="3100362"/>
            <a:ext cx="6708139" cy="1535264"/>
          </a:xfrm>
          <a:prstGeom prst="rect">
            <a:avLst/>
          </a:prstGeom>
        </p:spPr>
      </p:pic>
      <p:pic>
        <p:nvPicPr>
          <p:cNvPr id="26" name="그림 2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AD6D61AB-70A0-66C6-DF1A-1BA756611E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963" y="1269560"/>
            <a:ext cx="3071321" cy="17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40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035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999AD2C-DE05-4A9A-8524-1A9D1F3AF506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1857a468-9f2d-455b-8425-136ceb0ac253"/>
    <ds:schemaRef ds:uri="http://schemas.microsoft.com/office/2006/documentManagement/types"/>
    <ds:schemaRef ds:uri="http://schemas.microsoft.com/office/infopath/2007/PartnerControls"/>
    <ds:schemaRef ds:uri="9114dcef-bd0d-459c-b9d7-fc63398cdbe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82AF2DD-E82A-4124-AB5B-9224C2FF841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1857a468-9f2d-455b-8425-136ceb0ac253"/>
    <ds:schemaRef ds:uri="9114dcef-bd0d-459c-b9d7-fc63398cdbe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1AF623F-1577-4E6C-89D5-BAAA26734F6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1822</TotalTime>
  <Words>99</Words>
  <Application>Microsoft Macintosh PowerPoint</Application>
  <PresentationFormat>와이드스크린</PresentationFormat>
  <Paragraphs>43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맑은 고딕</vt:lpstr>
      <vt:lpstr>Noto Sans KR</vt:lpstr>
      <vt:lpstr>Arial</vt:lpstr>
      <vt:lpstr>Calibri</vt:lpstr>
      <vt:lpstr>Times New Roman</vt:lpstr>
      <vt:lpstr>Wingdings</vt:lpstr>
      <vt:lpstr>Office 테마</vt:lpstr>
      <vt:lpstr>PowerPoint 프레젠테이션</vt:lpstr>
      <vt:lpstr>PowerPoint 프레젠테이션</vt:lpstr>
      <vt:lpstr>Data</vt:lpstr>
      <vt:lpstr>Pre-Processing</vt:lpstr>
      <vt:lpstr>Pipeline</vt:lpstr>
      <vt:lpstr>Pipeline – Model 1</vt:lpstr>
      <vt:lpstr>Pipeline – Model 2</vt:lpstr>
      <vt:lpstr>Result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크루 김계리</dc:creator>
  <cp:lastModifiedBy>dk moon</cp:lastModifiedBy>
  <cp:revision>71</cp:revision>
  <dcterms:created xsi:type="dcterms:W3CDTF">2024-03-11T04:02:27Z</dcterms:created>
  <dcterms:modified xsi:type="dcterms:W3CDTF">2024-05-02T06:07:27Z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

<file path=docProps/thumbnail.jpeg>
</file>